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0275213" cy="42857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mone Schmitz-Spanke" initials="SS" lastIdx="2" clrIdx="0">
    <p:extLst>
      <p:ext uri="{19B8F6BF-5375-455C-9EA6-DF929625EA0E}">
        <p15:presenceInfo xmlns:p15="http://schemas.microsoft.com/office/powerpoint/2012/main" userId="S-1-5-21-642278534-3308055022-1341686999-12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1A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" d="100"/>
          <a:sy n="10" d="100"/>
        </p:scale>
        <p:origin x="130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it Kramer" userId="5c8235b5-0044-4ab5-97dd-4534f1185099" providerId="ADAL" clId="{8A5F4A0E-8F9F-4099-9752-D547646DFB8F}"/>
    <pc:docChg chg="custSel modSld">
      <pc:chgData name="Berit Kramer" userId="5c8235b5-0044-4ab5-97dd-4534f1185099" providerId="ADAL" clId="{8A5F4A0E-8F9F-4099-9752-D547646DFB8F}" dt="2023-02-09T14:24:28.889" v="4" actId="14100"/>
      <pc:docMkLst>
        <pc:docMk/>
      </pc:docMkLst>
      <pc:sldChg chg="modSp mod delCm">
        <pc:chgData name="Berit Kramer" userId="5c8235b5-0044-4ab5-97dd-4534f1185099" providerId="ADAL" clId="{8A5F4A0E-8F9F-4099-9752-D547646DFB8F}" dt="2023-02-09T14:24:28.889" v="4" actId="14100"/>
        <pc:sldMkLst>
          <pc:docMk/>
          <pc:sldMk cId="2504301145" sldId="256"/>
        </pc:sldMkLst>
        <pc:picChg chg="mod">
          <ac:chgData name="Berit Kramer" userId="5c8235b5-0044-4ab5-97dd-4534f1185099" providerId="ADAL" clId="{8A5F4A0E-8F9F-4099-9752-D547646DFB8F}" dt="2023-02-09T14:24:28.889" v="4" actId="14100"/>
          <ac:picMkLst>
            <pc:docMk/>
            <pc:sldMk cId="2504301145" sldId="256"/>
            <ac:picMk id="34" creationId="{4844DA3D-DFCB-49D3-9550-2212DADEFDE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13989"/>
            <a:ext cx="25733931" cy="14920842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510236"/>
            <a:ext cx="22706410" cy="10347363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CD919-13B7-4BB1-B0E6-05E64E686AA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75E8A-5D38-40AF-A863-50749E0E6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462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CD919-13B7-4BB1-B0E6-05E64E686AA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75E8A-5D38-40AF-A863-50749E0E6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5589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81778"/>
            <a:ext cx="6528093" cy="3631995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81778"/>
            <a:ext cx="19205838" cy="36319952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CD919-13B7-4BB1-B0E6-05E64E686AA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75E8A-5D38-40AF-A863-50749E0E6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9452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CD919-13B7-4BB1-B0E6-05E64E686AA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75E8A-5D38-40AF-A863-50749E0E6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7162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84685"/>
            <a:ext cx="26112371" cy="17827625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80966"/>
            <a:ext cx="26112371" cy="9375127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CD919-13B7-4BB1-B0E6-05E64E686AA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75E8A-5D38-40AF-A863-50749E0E6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4951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408889"/>
            <a:ext cx="12866966" cy="27192841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408889"/>
            <a:ext cx="12866966" cy="27192841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CD919-13B7-4BB1-B0E6-05E64E686AA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75E8A-5D38-40AF-A863-50749E0E6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3066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81787"/>
            <a:ext cx="26112371" cy="8283848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506101"/>
            <a:ext cx="12807832" cy="5148878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54979"/>
            <a:ext cx="12807832" cy="23026117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506101"/>
            <a:ext cx="12870909" cy="5148878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54979"/>
            <a:ext cx="12870909" cy="23026117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CD919-13B7-4BB1-B0E6-05E64E686AA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75E8A-5D38-40AF-A863-50749E0E6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476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CD919-13B7-4BB1-B0E6-05E64E686AA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75E8A-5D38-40AF-A863-50749E0E6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5562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CD919-13B7-4BB1-B0E6-05E64E686AA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75E8A-5D38-40AF-A863-50749E0E6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7567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7182"/>
            <a:ext cx="9764544" cy="10000139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70730"/>
            <a:ext cx="15326827" cy="30456772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57322"/>
            <a:ext cx="9764544" cy="23819778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CD919-13B7-4BB1-B0E6-05E64E686AA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75E8A-5D38-40AF-A863-50749E0E6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8155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7182"/>
            <a:ext cx="9764544" cy="10000139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70730"/>
            <a:ext cx="15326827" cy="30456772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57322"/>
            <a:ext cx="9764544" cy="23819778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CD919-13B7-4BB1-B0E6-05E64E686AA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75E8A-5D38-40AF-A863-50749E0E6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2374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81787"/>
            <a:ext cx="26112371" cy="8283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408889"/>
            <a:ext cx="26112371" cy="27192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722783"/>
            <a:ext cx="6811923" cy="22817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CD919-13B7-4BB1-B0E6-05E64E686AA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722783"/>
            <a:ext cx="10217884" cy="22817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722783"/>
            <a:ext cx="6811923" cy="22817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75E8A-5D38-40AF-A863-50749E0E6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9404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Untertitel 2"/>
          <p:cNvSpPr txBox="1">
            <a:spLocks/>
          </p:cNvSpPr>
          <p:nvPr/>
        </p:nvSpPr>
        <p:spPr>
          <a:xfrm>
            <a:off x="1" y="179919"/>
            <a:ext cx="30275212" cy="7084423"/>
          </a:xfrm>
          <a:prstGeom prst="rect">
            <a:avLst/>
          </a:prstGeom>
          <a:solidFill>
            <a:schemeClr val="accent2"/>
          </a:solidFill>
        </p:spPr>
        <p:txBody>
          <a:bodyPr vert="horz" lIns="360000" tIns="360000" rIns="360000" bIns="36000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rgbClr val="4E6689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3800" dirty="0">
              <a:solidFill>
                <a:schemeClr val="bg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29973" y="38933771"/>
            <a:ext cx="30245240" cy="392396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/>
              </a:solidFill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CAE95237-743C-40A9-B124-C41F3454390C}"/>
              </a:ext>
            </a:extLst>
          </p:cNvPr>
          <p:cNvSpPr/>
          <p:nvPr/>
        </p:nvSpPr>
        <p:spPr>
          <a:xfrm rot="16200000">
            <a:off x="-520161" y="17253285"/>
            <a:ext cx="31669429" cy="11691542"/>
          </a:xfrm>
          <a:prstGeom prst="rect">
            <a:avLst/>
          </a:prstGeom>
          <a:solidFill>
            <a:srgbClr val="881A1F"/>
          </a:solidFill>
          <a:ln>
            <a:solidFill>
              <a:srgbClr val="881A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72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54B7F7C-D3AB-4101-AD26-BC0C08C80EB4}"/>
              </a:ext>
            </a:extLst>
          </p:cNvPr>
          <p:cNvSpPr txBox="1"/>
          <p:nvPr/>
        </p:nvSpPr>
        <p:spPr>
          <a:xfrm>
            <a:off x="9630433" y="7779897"/>
            <a:ext cx="11529891" cy="180972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3000" dirty="0">
                <a:solidFill>
                  <a:schemeClr val="bg1"/>
                </a:solidFill>
              </a:rPr>
              <a:t>Das </a:t>
            </a:r>
            <a:r>
              <a:rPr lang="de-DE" sz="13000" b="1" dirty="0">
                <a:solidFill>
                  <a:schemeClr val="bg1"/>
                </a:solidFill>
              </a:rPr>
              <a:t>zentrale Ergebnis</a:t>
            </a:r>
            <a:r>
              <a:rPr lang="de-DE" sz="13000" dirty="0">
                <a:solidFill>
                  <a:schemeClr val="bg1"/>
                </a:solidFill>
              </a:rPr>
              <a:t> steht hier, in </a:t>
            </a:r>
            <a:r>
              <a:rPr lang="de-DE" sz="13000" b="1" dirty="0">
                <a:solidFill>
                  <a:schemeClr val="bg1"/>
                </a:solidFill>
              </a:rPr>
              <a:t>leicht verständlichen </a:t>
            </a:r>
            <a:r>
              <a:rPr lang="de-DE" sz="13000" dirty="0">
                <a:solidFill>
                  <a:schemeClr val="bg1"/>
                </a:solidFill>
              </a:rPr>
              <a:t>Worten. </a:t>
            </a:r>
            <a:r>
              <a:rPr lang="de-DE" sz="13000" b="1" dirty="0">
                <a:solidFill>
                  <a:schemeClr val="bg1"/>
                </a:solidFill>
              </a:rPr>
              <a:t> </a:t>
            </a:r>
            <a:br>
              <a:rPr lang="de-DE" sz="13000" b="1" dirty="0">
                <a:solidFill>
                  <a:schemeClr val="bg1"/>
                </a:solidFill>
              </a:rPr>
            </a:br>
            <a:r>
              <a:rPr lang="de-DE" sz="13000" b="1" dirty="0">
                <a:solidFill>
                  <a:schemeClr val="bg1"/>
                </a:solidFill>
              </a:rPr>
              <a:t>Heben Sie hervor</a:t>
            </a:r>
            <a:r>
              <a:rPr lang="de-DE" sz="13000" dirty="0">
                <a:solidFill>
                  <a:schemeClr val="bg1"/>
                </a:solidFill>
              </a:rPr>
              <a:t>, </a:t>
            </a:r>
          </a:p>
          <a:p>
            <a:pPr algn="ctr"/>
            <a:r>
              <a:rPr lang="de-DE" sz="13000" dirty="0">
                <a:solidFill>
                  <a:schemeClr val="bg1"/>
                </a:solidFill>
              </a:rPr>
              <a:t>was besonders </a:t>
            </a:r>
            <a:br>
              <a:rPr lang="de-DE" sz="13000" dirty="0">
                <a:solidFill>
                  <a:schemeClr val="bg1"/>
                </a:solidFill>
              </a:rPr>
            </a:br>
            <a:r>
              <a:rPr lang="de-DE" sz="13000" dirty="0">
                <a:solidFill>
                  <a:schemeClr val="bg1"/>
                </a:solidFill>
              </a:rPr>
              <a:t>wichtig ist.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68B8D8CD-A466-4BD5-88CC-3789DFE75151}"/>
              </a:ext>
            </a:extLst>
          </p:cNvPr>
          <p:cNvSpPr txBox="1"/>
          <p:nvPr/>
        </p:nvSpPr>
        <p:spPr>
          <a:xfrm>
            <a:off x="2065225" y="39741592"/>
            <a:ext cx="910039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>
                <a:solidFill>
                  <a:schemeClr val="bg1"/>
                </a:solidFill>
              </a:rPr>
              <a:t>COI: Alle </a:t>
            </a:r>
            <a:r>
              <a:rPr lang="de-DE" sz="3600" dirty="0" err="1">
                <a:solidFill>
                  <a:schemeClr val="bg1"/>
                </a:solidFill>
              </a:rPr>
              <a:t>AutorInnen</a:t>
            </a:r>
            <a:r>
              <a:rPr lang="de-DE" sz="3600" dirty="0">
                <a:solidFill>
                  <a:schemeClr val="bg1"/>
                </a:solidFill>
              </a:rPr>
              <a:t> bestätigen, dass keinerlei Interessenskonflikt vorliegt.</a:t>
            </a:r>
            <a:br>
              <a:rPr lang="de-DE" sz="3600" dirty="0">
                <a:solidFill>
                  <a:schemeClr val="bg1"/>
                </a:solidFill>
              </a:rPr>
            </a:br>
            <a:r>
              <a:rPr lang="de-DE" sz="3600" dirty="0">
                <a:solidFill>
                  <a:schemeClr val="bg1"/>
                </a:solidFill>
              </a:rPr>
              <a:t>Oder: Folgende </a:t>
            </a:r>
            <a:r>
              <a:rPr lang="de-DE" sz="3600" dirty="0" err="1">
                <a:solidFill>
                  <a:schemeClr val="bg1"/>
                </a:solidFill>
              </a:rPr>
              <a:t>AutorInnen</a:t>
            </a:r>
            <a:r>
              <a:rPr lang="de-DE" sz="3600" dirty="0">
                <a:solidFill>
                  <a:schemeClr val="bg1"/>
                </a:solidFill>
              </a:rPr>
              <a:t> geben Interessenskonflikte an.</a:t>
            </a:r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0BE7A757-6FF0-45C7-89C0-D340643D1A2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5281"/>
          <a:stretch/>
        </p:blipFill>
        <p:spPr>
          <a:xfrm>
            <a:off x="222637" y="27810537"/>
            <a:ext cx="8429026" cy="4318293"/>
          </a:xfrm>
          <a:prstGeom prst="rect">
            <a:avLst/>
          </a:prstGeom>
        </p:spPr>
      </p:pic>
      <p:sp>
        <p:nvSpPr>
          <p:cNvPr id="24" name="Textfeld 23">
            <a:extLst>
              <a:ext uri="{FF2B5EF4-FFF2-40B4-BE49-F238E27FC236}">
                <a16:creationId xmlns:a16="http://schemas.microsoft.com/office/drawing/2014/main" id="{34994077-5C0C-4957-97EF-CF2D89FC146F}"/>
              </a:ext>
            </a:extLst>
          </p:cNvPr>
          <p:cNvSpPr txBox="1"/>
          <p:nvPr/>
        </p:nvSpPr>
        <p:spPr>
          <a:xfrm>
            <a:off x="538874" y="9221121"/>
            <a:ext cx="6776326" cy="1015663"/>
          </a:xfrm>
          <a:prstGeom prst="rect">
            <a:avLst/>
          </a:prstGeom>
          <a:solidFill>
            <a:schemeClr val="bg1"/>
          </a:solidFill>
        </p:spPr>
        <p:txBody>
          <a:bodyPr wrap="square" lIns="254308" rtlCol="0">
            <a:spAutoFit/>
          </a:bodyPr>
          <a:lstStyle/>
          <a:p>
            <a:r>
              <a:rPr lang="de-DE" sz="6000" b="1" dirty="0">
                <a:solidFill>
                  <a:schemeClr val="tx1">
                    <a:lumMod val="50000"/>
                  </a:schemeClr>
                </a:solidFill>
              </a:rPr>
              <a:t>Hintergrund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A898BBD2-7F14-40B5-9771-3656933F3B81}"/>
              </a:ext>
            </a:extLst>
          </p:cNvPr>
          <p:cNvSpPr txBox="1"/>
          <p:nvPr/>
        </p:nvSpPr>
        <p:spPr>
          <a:xfrm>
            <a:off x="353894" y="15290741"/>
            <a:ext cx="5142189" cy="1015663"/>
          </a:xfrm>
          <a:prstGeom prst="rect">
            <a:avLst/>
          </a:prstGeom>
          <a:solidFill>
            <a:schemeClr val="bg1"/>
          </a:solidFill>
        </p:spPr>
        <p:txBody>
          <a:bodyPr wrap="square" lIns="254308" rtlCol="0">
            <a:spAutoFit/>
          </a:bodyPr>
          <a:lstStyle/>
          <a:p>
            <a:r>
              <a:rPr lang="de-DE" sz="6000" b="1" dirty="0">
                <a:solidFill>
                  <a:schemeClr val="tx1">
                    <a:lumMod val="50000"/>
                  </a:schemeClr>
                </a:solidFill>
              </a:rPr>
              <a:t>Methoden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9C36A2D5-13E6-4DB7-A469-0AB4F7747B36}"/>
              </a:ext>
            </a:extLst>
          </p:cNvPr>
          <p:cNvSpPr txBox="1"/>
          <p:nvPr/>
        </p:nvSpPr>
        <p:spPr>
          <a:xfrm>
            <a:off x="353894" y="21813260"/>
            <a:ext cx="6261529" cy="1015663"/>
          </a:xfrm>
          <a:prstGeom prst="rect">
            <a:avLst/>
          </a:prstGeom>
          <a:solidFill>
            <a:schemeClr val="bg1"/>
          </a:solidFill>
        </p:spPr>
        <p:txBody>
          <a:bodyPr wrap="square" lIns="254308" rtlCol="0">
            <a:spAutoFit/>
          </a:bodyPr>
          <a:lstStyle/>
          <a:p>
            <a:r>
              <a:rPr lang="de-DE" sz="6000" b="1" dirty="0">
                <a:solidFill>
                  <a:schemeClr val="tx1">
                    <a:lumMod val="50000"/>
                  </a:schemeClr>
                </a:solidFill>
              </a:rPr>
              <a:t>Ergebnisse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C0C39221-86EE-4A1F-8B19-BFF493D7CE15}"/>
              </a:ext>
            </a:extLst>
          </p:cNvPr>
          <p:cNvSpPr txBox="1"/>
          <p:nvPr/>
        </p:nvSpPr>
        <p:spPr>
          <a:xfrm>
            <a:off x="22527411" y="19645459"/>
            <a:ext cx="5721018" cy="1015663"/>
          </a:xfrm>
          <a:prstGeom prst="rect">
            <a:avLst/>
          </a:prstGeom>
          <a:solidFill>
            <a:schemeClr val="bg1"/>
          </a:solidFill>
        </p:spPr>
        <p:txBody>
          <a:bodyPr wrap="square" lIns="254308" rtlCol="0" anchor="b">
            <a:spAutoFit/>
          </a:bodyPr>
          <a:lstStyle/>
          <a:p>
            <a:r>
              <a:rPr lang="de-DE" sz="6000" b="1" dirty="0">
                <a:solidFill>
                  <a:schemeClr val="tx1">
                    <a:lumMod val="50000"/>
                  </a:schemeClr>
                </a:solidFill>
              </a:rPr>
              <a:t>Diskussion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290407CF-3CAB-44A0-888B-DE5D96D7F90E}"/>
              </a:ext>
            </a:extLst>
          </p:cNvPr>
          <p:cNvSpPr txBox="1"/>
          <p:nvPr/>
        </p:nvSpPr>
        <p:spPr>
          <a:xfrm>
            <a:off x="500142" y="10485872"/>
            <a:ext cx="7703797" cy="2308324"/>
          </a:xfrm>
          <a:prstGeom prst="rect">
            <a:avLst/>
          </a:prstGeom>
          <a:noFill/>
        </p:spPr>
        <p:txBody>
          <a:bodyPr wrap="square" lIns="254308" rtlCol="0">
            <a:spAutoFit/>
          </a:bodyPr>
          <a:lstStyle/>
          <a:p>
            <a:r>
              <a:rPr lang="de-DE" sz="3600" dirty="0">
                <a:solidFill>
                  <a:schemeClr val="accent1">
                    <a:lumMod val="50000"/>
                  </a:schemeClr>
                </a:solidFill>
              </a:rPr>
              <a:t>Beschreiben Sie hier knapp den </a:t>
            </a:r>
          </a:p>
          <a:p>
            <a:pPr marL="605537" indent="-605537"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chemeClr val="accent1">
                    <a:lumMod val="50000"/>
                  </a:schemeClr>
                </a:solidFill>
              </a:rPr>
              <a:t>Hintergrund bzw. den</a:t>
            </a:r>
          </a:p>
          <a:p>
            <a:pPr marL="605537" indent="-605537"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chemeClr val="accent1">
                    <a:lumMod val="50000"/>
                  </a:schemeClr>
                </a:solidFill>
              </a:rPr>
              <a:t>theoretischen Rahmen</a:t>
            </a:r>
          </a:p>
          <a:p>
            <a:endParaRPr lang="de-DE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C38BB9DA-EEC9-4838-9CE9-CFC7B1511EE2}"/>
              </a:ext>
            </a:extLst>
          </p:cNvPr>
          <p:cNvSpPr txBox="1"/>
          <p:nvPr/>
        </p:nvSpPr>
        <p:spPr>
          <a:xfrm>
            <a:off x="353894" y="16598371"/>
            <a:ext cx="7703797" cy="2862322"/>
          </a:xfrm>
          <a:prstGeom prst="rect">
            <a:avLst/>
          </a:prstGeom>
          <a:noFill/>
        </p:spPr>
        <p:txBody>
          <a:bodyPr wrap="square" lIns="254308" rtlCol="0">
            <a:spAutoFit/>
          </a:bodyPr>
          <a:lstStyle/>
          <a:p>
            <a:r>
              <a:rPr lang="de-DE" sz="3600" dirty="0">
                <a:solidFill>
                  <a:schemeClr val="accent1">
                    <a:lumMod val="50000"/>
                  </a:schemeClr>
                </a:solidFill>
              </a:rPr>
              <a:t>Beschreiben Sie hier bspw.</a:t>
            </a:r>
          </a:p>
          <a:p>
            <a:pPr marL="605537" indent="-605537">
              <a:buFont typeface="Symbol" panose="05050102010706020507" pitchFamily="18" charset="2"/>
              <a:buChar char="-"/>
            </a:pPr>
            <a:r>
              <a:rPr lang="de-DE" sz="3600" dirty="0">
                <a:solidFill>
                  <a:schemeClr val="accent1">
                    <a:lumMod val="50000"/>
                  </a:schemeClr>
                </a:solidFill>
              </a:rPr>
              <a:t>die Datenerhebung</a:t>
            </a:r>
          </a:p>
          <a:p>
            <a:pPr marL="605537" indent="-605537">
              <a:buFont typeface="Symbol" panose="05050102010706020507" pitchFamily="18" charset="2"/>
              <a:buChar char="-"/>
            </a:pPr>
            <a:r>
              <a:rPr lang="de-DE" sz="3600" dirty="0">
                <a:solidFill>
                  <a:schemeClr val="accent1">
                    <a:lumMod val="50000"/>
                  </a:schemeClr>
                </a:solidFill>
              </a:rPr>
              <a:t>den Stichprobenumfang</a:t>
            </a:r>
          </a:p>
          <a:p>
            <a:pPr marL="605537" indent="-605537">
              <a:buFont typeface="Symbol" panose="05050102010706020507" pitchFamily="18" charset="2"/>
              <a:buChar char="-"/>
            </a:pPr>
            <a:r>
              <a:rPr lang="de-DE" sz="3600" dirty="0">
                <a:solidFill>
                  <a:schemeClr val="accent1">
                    <a:lumMod val="50000"/>
                  </a:schemeClr>
                </a:solidFill>
              </a:rPr>
              <a:t>die Datenauswertung</a:t>
            </a:r>
          </a:p>
          <a:p>
            <a:pPr marL="605537" indent="-605537">
              <a:buFont typeface="Arial" panose="020B0604020202020204" pitchFamily="34" charset="0"/>
              <a:buChar char="•"/>
            </a:pPr>
            <a:endParaRPr lang="de-DE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B12B27EB-3262-461A-B9C1-BA75ADC44112}"/>
              </a:ext>
            </a:extLst>
          </p:cNvPr>
          <p:cNvSpPr txBox="1"/>
          <p:nvPr/>
        </p:nvSpPr>
        <p:spPr>
          <a:xfrm>
            <a:off x="21977444" y="21212411"/>
            <a:ext cx="7703797" cy="4524315"/>
          </a:xfrm>
          <a:prstGeom prst="rect">
            <a:avLst/>
          </a:prstGeom>
          <a:noFill/>
        </p:spPr>
        <p:txBody>
          <a:bodyPr wrap="square" lIns="254308" rtlCol="0">
            <a:spAutoFit/>
          </a:bodyPr>
          <a:lstStyle/>
          <a:p>
            <a:r>
              <a:rPr lang="de-DE" sz="3600" dirty="0">
                <a:solidFill>
                  <a:schemeClr val="accent1">
                    <a:lumMod val="50000"/>
                  </a:schemeClr>
                </a:solidFill>
              </a:rPr>
              <a:t>Diskutieren Sie hier bspw.</a:t>
            </a:r>
          </a:p>
          <a:p>
            <a:pPr marL="605537" indent="-605537"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chemeClr val="accent1">
                    <a:lumMod val="50000"/>
                  </a:schemeClr>
                </a:solidFill>
              </a:rPr>
              <a:t>wie die Ergebnisse zu interpretieren sind</a:t>
            </a:r>
          </a:p>
          <a:p>
            <a:pPr marL="605537" indent="-605537"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chemeClr val="accent1">
                    <a:lumMod val="50000"/>
                  </a:schemeClr>
                </a:solidFill>
              </a:rPr>
              <a:t>den theoretischen bzw. praktischen Nutzen</a:t>
            </a:r>
          </a:p>
          <a:p>
            <a:pPr marL="605537" indent="-605537"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chemeClr val="accent1">
                    <a:lumMod val="50000"/>
                  </a:schemeClr>
                </a:solidFill>
              </a:rPr>
              <a:t>Offen gebliebene Fragen</a:t>
            </a:r>
          </a:p>
          <a:p>
            <a:pPr marL="605537" indent="-605537"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chemeClr val="accent1">
                    <a:lumMod val="50000"/>
                  </a:schemeClr>
                </a:solidFill>
              </a:rPr>
              <a:t>etwaige Limitationen</a:t>
            </a:r>
          </a:p>
          <a:p>
            <a:pPr marL="605537" indent="-605537">
              <a:buFont typeface="Arial" panose="020B0604020202020204" pitchFamily="34" charset="0"/>
              <a:buChar char="•"/>
            </a:pPr>
            <a:endParaRPr lang="de-DE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4" name="Grafik 33">
            <a:extLst>
              <a:ext uri="{FF2B5EF4-FFF2-40B4-BE49-F238E27FC236}">
                <a16:creationId xmlns:a16="http://schemas.microsoft.com/office/drawing/2014/main" id="{4844DA3D-DFCB-49D3-9550-2212DADEFDE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50000"/>
                    </a14:imgEffect>
                  </a14:imgLayer>
                </a14:imgProps>
              </a:ext>
            </a:extLst>
          </a:blip>
          <a:srcRect l="4352" t="80609" r="24344" b="6643"/>
          <a:stretch/>
        </p:blipFill>
        <p:spPr>
          <a:xfrm>
            <a:off x="538874" y="23163477"/>
            <a:ext cx="8771702" cy="2944900"/>
          </a:xfrm>
          <a:prstGeom prst="rect">
            <a:avLst/>
          </a:prstGeom>
        </p:spPr>
      </p:pic>
      <p:sp>
        <p:nvSpPr>
          <p:cNvPr id="40" name="Textfeld 39">
            <a:extLst>
              <a:ext uri="{FF2B5EF4-FFF2-40B4-BE49-F238E27FC236}">
                <a16:creationId xmlns:a16="http://schemas.microsoft.com/office/drawing/2014/main" id="{13907EC8-BFFA-4DA3-9F37-A85D4340C8C1}"/>
              </a:ext>
            </a:extLst>
          </p:cNvPr>
          <p:cNvSpPr txBox="1"/>
          <p:nvPr/>
        </p:nvSpPr>
        <p:spPr>
          <a:xfrm>
            <a:off x="22133522" y="33920093"/>
            <a:ext cx="7257355" cy="1657762"/>
          </a:xfrm>
          <a:prstGeom prst="rect">
            <a:avLst/>
          </a:prstGeom>
          <a:noFill/>
          <a:ln>
            <a:solidFill>
              <a:srgbClr val="881A1F"/>
            </a:solidFill>
          </a:ln>
        </p:spPr>
        <p:txBody>
          <a:bodyPr wrap="square" lIns="254308" rtlCol="0">
            <a:spAutoFit/>
          </a:bodyPr>
          <a:lstStyle/>
          <a:p>
            <a:pPr defTabSz="645906">
              <a:spcBef>
                <a:spcPct val="20000"/>
              </a:spcBef>
            </a:pPr>
            <a:r>
              <a:rPr lang="de-DE" sz="3391" dirty="0">
                <a:solidFill>
                  <a:srgbClr val="881A1F"/>
                </a:solidFill>
              </a:rPr>
              <a:t>Diese Vorlage ist ein </a:t>
            </a:r>
            <a:r>
              <a:rPr lang="de-DE" sz="3391" i="1" dirty="0">
                <a:solidFill>
                  <a:srgbClr val="881A1F"/>
                </a:solidFill>
              </a:rPr>
              <a:t>Vorschlag</a:t>
            </a:r>
            <a:r>
              <a:rPr lang="de-DE" sz="3391" dirty="0">
                <a:solidFill>
                  <a:srgbClr val="881A1F"/>
                </a:solidFill>
              </a:rPr>
              <a:t>: </a:t>
            </a:r>
            <a:br>
              <a:rPr lang="de-DE" sz="3391" dirty="0">
                <a:solidFill>
                  <a:srgbClr val="881A1F"/>
                </a:solidFill>
              </a:rPr>
            </a:br>
            <a:r>
              <a:rPr lang="de-DE" sz="3391" dirty="0">
                <a:solidFill>
                  <a:srgbClr val="881A1F"/>
                </a:solidFill>
              </a:rPr>
              <a:t>Gerne in Farbe an das CD Ihrer Einrichtung anpassen.</a:t>
            </a: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9ADEB4D0-49A8-4548-AE24-89279F05590E}"/>
              </a:ext>
            </a:extLst>
          </p:cNvPr>
          <p:cNvSpPr txBox="1"/>
          <p:nvPr/>
        </p:nvSpPr>
        <p:spPr>
          <a:xfrm>
            <a:off x="165734" y="26275654"/>
            <a:ext cx="9468784" cy="1200329"/>
          </a:xfrm>
          <a:prstGeom prst="rect">
            <a:avLst/>
          </a:prstGeom>
          <a:noFill/>
        </p:spPr>
        <p:txBody>
          <a:bodyPr wrap="square" lIns="254308" rtlCol="0">
            <a:spAutoFit/>
          </a:bodyPr>
          <a:lstStyle/>
          <a:p>
            <a:r>
              <a:rPr lang="de-DE" sz="3600" dirty="0">
                <a:solidFill>
                  <a:schemeClr val="accent1">
                    <a:lumMod val="50000"/>
                  </a:schemeClr>
                </a:solidFill>
              </a:rPr>
              <a:t>Fügen Sie hier Ihre zentralen Ergebnisse mit Abbildungen, Grafiken, Tabellen ein.</a:t>
            </a:r>
          </a:p>
        </p:txBody>
      </p:sp>
      <p:pic>
        <p:nvPicPr>
          <p:cNvPr id="32" name="Grafik 31">
            <a:extLst>
              <a:ext uri="{FF2B5EF4-FFF2-40B4-BE49-F238E27FC236}">
                <a16:creationId xmlns:a16="http://schemas.microsoft.com/office/drawing/2014/main" id="{DD29A51E-3042-4FE2-9B84-BFC52920FED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900" t="43824" r="45394" b="27840"/>
          <a:stretch/>
        </p:blipFill>
        <p:spPr>
          <a:xfrm>
            <a:off x="22571416" y="11826812"/>
            <a:ext cx="5180152" cy="5018271"/>
          </a:xfrm>
          <a:prstGeom prst="rect">
            <a:avLst/>
          </a:prstGeom>
        </p:spPr>
      </p:pic>
      <p:sp>
        <p:nvSpPr>
          <p:cNvPr id="35" name="Textfeld 34">
            <a:extLst>
              <a:ext uri="{FF2B5EF4-FFF2-40B4-BE49-F238E27FC236}">
                <a16:creationId xmlns:a16="http://schemas.microsoft.com/office/drawing/2014/main" id="{BBA1532C-FB3E-4EA5-ADA8-54F9367E090F}"/>
              </a:ext>
            </a:extLst>
          </p:cNvPr>
          <p:cNvSpPr txBox="1"/>
          <p:nvPr/>
        </p:nvSpPr>
        <p:spPr>
          <a:xfrm>
            <a:off x="25735391" y="3639099"/>
            <a:ext cx="3648794" cy="1266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63577" rtlCol="0" anchor="ctr">
            <a:spAutoFit/>
          </a:bodyPr>
          <a:lstStyle/>
          <a:p>
            <a:pPr algn="ctr"/>
            <a:r>
              <a:rPr lang="de-DE" sz="2543" dirty="0">
                <a:solidFill>
                  <a:schemeClr val="accent1">
                    <a:lumMod val="50000"/>
                  </a:schemeClr>
                </a:solidFill>
              </a:rPr>
              <a:t>Fügen Sie </a:t>
            </a:r>
            <a:br>
              <a:rPr lang="de-DE" sz="2543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de-DE" sz="2543" dirty="0">
                <a:solidFill>
                  <a:schemeClr val="accent1">
                    <a:lumMod val="50000"/>
                  </a:schemeClr>
                </a:solidFill>
              </a:rPr>
              <a:t>hier Ihr </a:t>
            </a:r>
            <a:br>
              <a:rPr lang="de-DE" sz="2543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de-DE" sz="2543" dirty="0">
                <a:solidFill>
                  <a:schemeClr val="accent1">
                    <a:lumMod val="50000"/>
                  </a:schemeClr>
                </a:solidFill>
              </a:rPr>
              <a:t>Logo ein</a:t>
            </a:r>
          </a:p>
        </p:txBody>
      </p:sp>
      <p:pic>
        <p:nvPicPr>
          <p:cNvPr id="33" name="Grafik 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6116" y="1106476"/>
            <a:ext cx="3167344" cy="1440000"/>
          </a:xfrm>
          <a:prstGeom prst="rect">
            <a:avLst/>
          </a:prstGeom>
        </p:spPr>
      </p:pic>
      <p:sp>
        <p:nvSpPr>
          <p:cNvPr id="42" name="Textfeld 41">
            <a:extLst>
              <a:ext uri="{FF2B5EF4-FFF2-40B4-BE49-F238E27FC236}">
                <a16:creationId xmlns:a16="http://schemas.microsoft.com/office/drawing/2014/main" id="{629541F8-A521-4B21-AE2E-46766D6822D0}"/>
              </a:ext>
            </a:extLst>
          </p:cNvPr>
          <p:cNvSpPr txBox="1"/>
          <p:nvPr/>
        </p:nvSpPr>
        <p:spPr>
          <a:xfrm>
            <a:off x="173359" y="422046"/>
            <a:ext cx="24671004" cy="4339650"/>
          </a:xfrm>
          <a:prstGeom prst="rect">
            <a:avLst/>
          </a:prstGeom>
          <a:solidFill>
            <a:schemeClr val="accent2"/>
          </a:solidFill>
        </p:spPr>
        <p:txBody>
          <a:bodyPr wrap="square" lIns="254308" rIns="254308" rtlCol="0">
            <a:spAutoFit/>
          </a:bodyPr>
          <a:lstStyle/>
          <a:p>
            <a:r>
              <a:rPr lang="de-DE" sz="13800" b="1" dirty="0">
                <a:solidFill>
                  <a:schemeClr val="bg1"/>
                </a:solidFill>
              </a:rPr>
              <a:t>Der Titel steht hier</a:t>
            </a:r>
          </a:p>
          <a:p>
            <a:r>
              <a:rPr lang="de-DE" sz="13800" b="1" dirty="0">
                <a:solidFill>
                  <a:schemeClr val="bg1"/>
                </a:solidFill>
              </a:rPr>
              <a:t>Autorinnen und Autoren</a:t>
            </a:r>
          </a:p>
        </p:txBody>
      </p:sp>
      <p:sp>
        <p:nvSpPr>
          <p:cNvPr id="44" name="Graphic 7">
            <a:extLst>
              <a:ext uri="{FF2B5EF4-FFF2-40B4-BE49-F238E27FC236}">
                <a16:creationId xmlns:a16="http://schemas.microsoft.com/office/drawing/2014/main" id="{088F7E90-17E1-4D6E-9153-039574015CD1}"/>
              </a:ext>
            </a:extLst>
          </p:cNvPr>
          <p:cNvSpPr>
            <a:spLocks noChangeAspect="1"/>
          </p:cNvSpPr>
          <p:nvPr/>
        </p:nvSpPr>
        <p:spPr>
          <a:xfrm>
            <a:off x="21589081" y="40176251"/>
            <a:ext cx="789280" cy="1492696"/>
          </a:xfrm>
          <a:custGeom>
            <a:avLst/>
            <a:gdLst>
              <a:gd name="connsiteX0" fmla="*/ 321256 w 2089376"/>
              <a:gd name="connsiteY0" fmla="*/ 0 h 3614056"/>
              <a:gd name="connsiteX1" fmla="*/ 0 w 2089376"/>
              <a:gd name="connsiteY1" fmla="*/ 321256 h 3614056"/>
              <a:gd name="connsiteX2" fmla="*/ 0 w 2089376"/>
              <a:gd name="connsiteY2" fmla="*/ 3292801 h 3614056"/>
              <a:gd name="connsiteX3" fmla="*/ 321256 w 2089376"/>
              <a:gd name="connsiteY3" fmla="*/ 3614057 h 3614056"/>
              <a:gd name="connsiteX4" fmla="*/ 1815047 w 2089376"/>
              <a:gd name="connsiteY4" fmla="*/ 3614057 h 3614056"/>
              <a:gd name="connsiteX5" fmla="*/ 2136303 w 2089376"/>
              <a:gd name="connsiteY5" fmla="*/ 3292801 h 3614056"/>
              <a:gd name="connsiteX6" fmla="*/ 2136303 w 2089376"/>
              <a:gd name="connsiteY6" fmla="*/ 321256 h 3614056"/>
              <a:gd name="connsiteX7" fmla="*/ 1815047 w 2089376"/>
              <a:gd name="connsiteY7" fmla="*/ 0 h 3614056"/>
              <a:gd name="connsiteX8" fmla="*/ 321256 w 2089376"/>
              <a:gd name="connsiteY8" fmla="*/ 0 h 3614056"/>
              <a:gd name="connsiteX9" fmla="*/ 889115 w 2089376"/>
              <a:gd name="connsiteY9" fmla="*/ 309397 h 3614056"/>
              <a:gd name="connsiteX10" fmla="*/ 1247302 w 2089376"/>
              <a:gd name="connsiteY10" fmla="*/ 309397 h 3614056"/>
              <a:gd name="connsiteX11" fmla="*/ 1289936 w 2089376"/>
              <a:gd name="connsiteY11" fmla="*/ 369650 h 3614056"/>
              <a:gd name="connsiteX12" fmla="*/ 1247302 w 2089376"/>
              <a:gd name="connsiteY12" fmla="*/ 429903 h 3614056"/>
              <a:gd name="connsiteX13" fmla="*/ 889115 w 2089376"/>
              <a:gd name="connsiteY13" fmla="*/ 429903 h 3614056"/>
              <a:gd name="connsiteX14" fmla="*/ 846480 w 2089376"/>
              <a:gd name="connsiteY14" fmla="*/ 369650 h 3614056"/>
              <a:gd name="connsiteX15" fmla="*/ 889115 w 2089376"/>
              <a:gd name="connsiteY15" fmla="*/ 309397 h 3614056"/>
              <a:gd name="connsiteX16" fmla="*/ 176468 w 2089376"/>
              <a:gd name="connsiteY16" fmla="*/ 738905 h 3614056"/>
              <a:gd name="connsiteX17" fmla="*/ 1959892 w 2089376"/>
              <a:gd name="connsiteY17" fmla="*/ 738905 h 3614056"/>
              <a:gd name="connsiteX18" fmla="*/ 1959892 w 2089376"/>
              <a:gd name="connsiteY18" fmla="*/ 2875208 h 3614056"/>
              <a:gd name="connsiteX19" fmla="*/ 176468 w 2089376"/>
              <a:gd name="connsiteY19" fmla="*/ 2875208 h 3614056"/>
              <a:gd name="connsiteX20" fmla="*/ 176468 w 2089376"/>
              <a:gd name="connsiteY20" fmla="*/ 738905 h 3614056"/>
              <a:gd name="connsiteX21" fmla="*/ 1068180 w 2089376"/>
              <a:gd name="connsiteY21" fmla="*/ 3045747 h 3614056"/>
              <a:gd name="connsiteX22" fmla="*/ 1068180 w 2089376"/>
              <a:gd name="connsiteY22" fmla="*/ 3045747 h 3614056"/>
              <a:gd name="connsiteX23" fmla="*/ 1267066 w 2089376"/>
              <a:gd name="connsiteY23" fmla="*/ 3244633 h 3614056"/>
              <a:gd name="connsiteX24" fmla="*/ 1267066 w 2089376"/>
              <a:gd name="connsiteY24" fmla="*/ 3244633 h 3614056"/>
              <a:gd name="connsiteX25" fmla="*/ 1267066 w 2089376"/>
              <a:gd name="connsiteY25" fmla="*/ 3244633 h 3614056"/>
              <a:gd name="connsiteX26" fmla="*/ 1267066 w 2089376"/>
              <a:gd name="connsiteY26" fmla="*/ 3244633 h 3614056"/>
              <a:gd name="connsiteX27" fmla="*/ 1068180 w 2089376"/>
              <a:gd name="connsiteY27" fmla="*/ 3443519 h 3614056"/>
              <a:gd name="connsiteX28" fmla="*/ 1068180 w 2089376"/>
              <a:gd name="connsiteY28" fmla="*/ 3443519 h 3614056"/>
              <a:gd name="connsiteX29" fmla="*/ 1068180 w 2089376"/>
              <a:gd name="connsiteY29" fmla="*/ 3443519 h 3614056"/>
              <a:gd name="connsiteX30" fmla="*/ 1068180 w 2089376"/>
              <a:gd name="connsiteY30" fmla="*/ 3443519 h 3614056"/>
              <a:gd name="connsiteX31" fmla="*/ 869294 w 2089376"/>
              <a:gd name="connsiteY31" fmla="*/ 3244633 h 3614056"/>
              <a:gd name="connsiteX32" fmla="*/ 869294 w 2089376"/>
              <a:gd name="connsiteY32" fmla="*/ 3244633 h 3614056"/>
              <a:gd name="connsiteX33" fmla="*/ 869294 w 2089376"/>
              <a:gd name="connsiteY33" fmla="*/ 3244633 h 3614056"/>
              <a:gd name="connsiteX34" fmla="*/ 869294 w 2089376"/>
              <a:gd name="connsiteY34" fmla="*/ 3244633 h 3614056"/>
              <a:gd name="connsiteX35" fmla="*/ 1068180 w 2089376"/>
              <a:gd name="connsiteY35" fmla="*/ 3045747 h 3614056"/>
              <a:gd name="connsiteX36" fmla="*/ 1068180 w 2089376"/>
              <a:gd name="connsiteY36" fmla="*/ 3045747 h 3614056"/>
              <a:gd name="connsiteX37" fmla="*/ 1068180 w 2089376"/>
              <a:gd name="connsiteY37" fmla="*/ 3045747 h 3614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089376" h="3614056">
                <a:moveTo>
                  <a:pt x="321256" y="0"/>
                </a:moveTo>
                <a:cubicBezTo>
                  <a:pt x="144562" y="0"/>
                  <a:pt x="0" y="144562"/>
                  <a:pt x="0" y="321256"/>
                </a:cubicBezTo>
                <a:lnTo>
                  <a:pt x="0" y="3292801"/>
                </a:lnTo>
                <a:cubicBezTo>
                  <a:pt x="0" y="3469495"/>
                  <a:pt x="144562" y="3614057"/>
                  <a:pt x="321256" y="3614057"/>
                </a:cubicBezTo>
                <a:lnTo>
                  <a:pt x="1815047" y="3614057"/>
                </a:lnTo>
                <a:cubicBezTo>
                  <a:pt x="1991741" y="3614057"/>
                  <a:pt x="2136303" y="3469495"/>
                  <a:pt x="2136303" y="3292801"/>
                </a:cubicBezTo>
                <a:lnTo>
                  <a:pt x="2136303" y="321256"/>
                </a:lnTo>
                <a:cubicBezTo>
                  <a:pt x="2136303" y="144562"/>
                  <a:pt x="1991741" y="0"/>
                  <a:pt x="1815047" y="0"/>
                </a:cubicBezTo>
                <a:lnTo>
                  <a:pt x="321256" y="0"/>
                </a:lnTo>
                <a:close/>
                <a:moveTo>
                  <a:pt x="889115" y="309397"/>
                </a:moveTo>
                <a:lnTo>
                  <a:pt x="1247302" y="309397"/>
                </a:lnTo>
                <a:cubicBezTo>
                  <a:pt x="1270849" y="309397"/>
                  <a:pt x="1289936" y="336390"/>
                  <a:pt x="1289936" y="369650"/>
                </a:cubicBezTo>
                <a:cubicBezTo>
                  <a:pt x="1289936" y="402911"/>
                  <a:pt x="1270849" y="429903"/>
                  <a:pt x="1247302" y="429903"/>
                </a:cubicBezTo>
                <a:lnTo>
                  <a:pt x="889115" y="429903"/>
                </a:lnTo>
                <a:cubicBezTo>
                  <a:pt x="865567" y="429903"/>
                  <a:pt x="846480" y="402911"/>
                  <a:pt x="846480" y="369650"/>
                </a:cubicBezTo>
                <a:cubicBezTo>
                  <a:pt x="846480" y="336390"/>
                  <a:pt x="865567" y="309397"/>
                  <a:pt x="889115" y="309397"/>
                </a:cubicBezTo>
                <a:close/>
                <a:moveTo>
                  <a:pt x="176468" y="738905"/>
                </a:moveTo>
                <a:lnTo>
                  <a:pt x="1959892" y="738905"/>
                </a:lnTo>
                <a:lnTo>
                  <a:pt x="1959892" y="2875208"/>
                </a:lnTo>
                <a:lnTo>
                  <a:pt x="176468" y="2875208"/>
                </a:lnTo>
                <a:lnTo>
                  <a:pt x="176468" y="738905"/>
                </a:lnTo>
                <a:close/>
                <a:moveTo>
                  <a:pt x="1068180" y="3045747"/>
                </a:moveTo>
                <a:cubicBezTo>
                  <a:pt x="1068180" y="3045747"/>
                  <a:pt x="1068180" y="3045747"/>
                  <a:pt x="1068180" y="3045747"/>
                </a:cubicBezTo>
                <a:cubicBezTo>
                  <a:pt x="1178013" y="3045747"/>
                  <a:pt x="1267066" y="3134799"/>
                  <a:pt x="1267066" y="3244633"/>
                </a:cubicBezTo>
                <a:cubicBezTo>
                  <a:pt x="1267066" y="3244633"/>
                  <a:pt x="1267066" y="3244633"/>
                  <a:pt x="1267066" y="3244633"/>
                </a:cubicBezTo>
                <a:lnTo>
                  <a:pt x="1267066" y="3244633"/>
                </a:lnTo>
                <a:cubicBezTo>
                  <a:pt x="1267066" y="3244633"/>
                  <a:pt x="1267066" y="3244633"/>
                  <a:pt x="1267066" y="3244633"/>
                </a:cubicBezTo>
                <a:cubicBezTo>
                  <a:pt x="1267066" y="3354466"/>
                  <a:pt x="1178013" y="3443519"/>
                  <a:pt x="1068180" y="3443519"/>
                </a:cubicBezTo>
                <a:cubicBezTo>
                  <a:pt x="1068180" y="3443519"/>
                  <a:pt x="1068180" y="3443519"/>
                  <a:pt x="1068180" y="3443519"/>
                </a:cubicBezTo>
                <a:lnTo>
                  <a:pt x="1068180" y="3443519"/>
                </a:lnTo>
                <a:cubicBezTo>
                  <a:pt x="1068180" y="3443519"/>
                  <a:pt x="1068180" y="3443519"/>
                  <a:pt x="1068180" y="3443519"/>
                </a:cubicBezTo>
                <a:cubicBezTo>
                  <a:pt x="958346" y="3443519"/>
                  <a:pt x="869294" y="3354466"/>
                  <a:pt x="869294" y="3244633"/>
                </a:cubicBezTo>
                <a:cubicBezTo>
                  <a:pt x="869294" y="3244633"/>
                  <a:pt x="869294" y="3244633"/>
                  <a:pt x="869294" y="3244633"/>
                </a:cubicBezTo>
                <a:lnTo>
                  <a:pt x="869294" y="3244633"/>
                </a:lnTo>
                <a:cubicBezTo>
                  <a:pt x="869294" y="3244633"/>
                  <a:pt x="869294" y="3244633"/>
                  <a:pt x="869294" y="3244633"/>
                </a:cubicBezTo>
                <a:cubicBezTo>
                  <a:pt x="869294" y="3134799"/>
                  <a:pt x="958346" y="3045747"/>
                  <a:pt x="1068180" y="3045747"/>
                </a:cubicBezTo>
                <a:cubicBezTo>
                  <a:pt x="1068180" y="3045747"/>
                  <a:pt x="1068180" y="3045747"/>
                  <a:pt x="1068180" y="3045747"/>
                </a:cubicBezTo>
                <a:lnTo>
                  <a:pt x="1068180" y="3045747"/>
                </a:lnTo>
                <a:close/>
              </a:path>
            </a:pathLst>
          </a:custGeom>
          <a:solidFill>
            <a:schemeClr val="bg1"/>
          </a:solidFill>
          <a:ln w="5640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360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9A0E6FE0-5B14-4B95-931C-074F6D0B0969}"/>
              </a:ext>
            </a:extLst>
          </p:cNvPr>
          <p:cNvSpPr txBox="1"/>
          <p:nvPr/>
        </p:nvSpPr>
        <p:spPr>
          <a:xfrm>
            <a:off x="17006172" y="39384069"/>
            <a:ext cx="294503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3600" dirty="0">
                <a:solidFill>
                  <a:schemeClr val="bg1"/>
                </a:solidFill>
              </a:rPr>
              <a:t>QR-Code Scannen </a:t>
            </a:r>
            <a:br>
              <a:rPr lang="de-DE" sz="3600" dirty="0">
                <a:solidFill>
                  <a:schemeClr val="bg1"/>
                </a:solidFill>
              </a:rPr>
            </a:br>
            <a:r>
              <a:rPr lang="de-DE" sz="3600" dirty="0">
                <a:solidFill>
                  <a:schemeClr val="bg1"/>
                </a:solidFill>
              </a:rPr>
              <a:t>und zusätzliche Infos herunterladen</a:t>
            </a:r>
          </a:p>
        </p:txBody>
      </p:sp>
      <p:cxnSp>
        <p:nvCxnSpPr>
          <p:cNvPr id="46" name="Gerade Verbindung mit Pfeil 45">
            <a:extLst>
              <a:ext uri="{FF2B5EF4-FFF2-40B4-BE49-F238E27FC236}">
                <a16:creationId xmlns:a16="http://schemas.microsoft.com/office/drawing/2014/main" id="{5C82FA8A-27BE-4D05-BF3F-841C7F55317C}"/>
              </a:ext>
            </a:extLst>
          </p:cNvPr>
          <p:cNvCxnSpPr>
            <a:cxnSpLocks/>
          </p:cNvCxnSpPr>
          <p:nvPr/>
        </p:nvCxnSpPr>
        <p:spPr>
          <a:xfrm>
            <a:off x="22709063" y="40906593"/>
            <a:ext cx="584909" cy="0"/>
          </a:xfrm>
          <a:prstGeom prst="straightConnector1">
            <a:avLst/>
          </a:prstGeom>
          <a:ln w="1270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feld 46">
            <a:extLst>
              <a:ext uri="{FF2B5EF4-FFF2-40B4-BE49-F238E27FC236}">
                <a16:creationId xmlns:a16="http://schemas.microsoft.com/office/drawing/2014/main" id="{7BB39FEF-187B-4D92-BF69-7693D263343C}"/>
              </a:ext>
            </a:extLst>
          </p:cNvPr>
          <p:cNvSpPr txBox="1"/>
          <p:nvPr/>
        </p:nvSpPr>
        <p:spPr>
          <a:xfrm>
            <a:off x="23624674" y="39214439"/>
            <a:ext cx="2034466" cy="3416320"/>
          </a:xfrm>
          <a:prstGeom prst="rect">
            <a:avLst/>
          </a:prstGeom>
          <a:solidFill>
            <a:schemeClr val="bg1"/>
          </a:solidFill>
        </p:spPr>
        <p:txBody>
          <a:bodyPr wrap="square" lIns="63577" rtlCol="0" anchor="ctr">
            <a:spAutoFit/>
          </a:bodyPr>
          <a:lstStyle/>
          <a:p>
            <a:pPr algn="ctr"/>
            <a:r>
              <a:rPr lang="de-DE" sz="3600" dirty="0">
                <a:solidFill>
                  <a:schemeClr val="accent1">
                    <a:lumMod val="50000"/>
                  </a:schemeClr>
                </a:solidFill>
              </a:rPr>
              <a:t>Verlinken Sie hier weitere Materialien per QR-Code</a:t>
            </a:r>
          </a:p>
        </p:txBody>
      </p:sp>
      <p:sp>
        <p:nvSpPr>
          <p:cNvPr id="48" name="Textfeld 47"/>
          <p:cNvSpPr txBox="1"/>
          <p:nvPr/>
        </p:nvSpPr>
        <p:spPr>
          <a:xfrm>
            <a:off x="21766929" y="9429206"/>
            <a:ext cx="7344816" cy="1938992"/>
          </a:xfrm>
          <a:prstGeom prst="rect">
            <a:avLst/>
          </a:prstGeom>
          <a:solidFill>
            <a:schemeClr val="bg1"/>
          </a:solidFill>
        </p:spPr>
        <p:txBody>
          <a:bodyPr wrap="square" lIns="360000" rtlCol="0">
            <a:spAutoFit/>
          </a:bodyPr>
          <a:lstStyle/>
          <a:p>
            <a:r>
              <a:rPr lang="de-DE" sz="6000" b="1" dirty="0">
                <a:solidFill>
                  <a:schemeClr val="tx1">
                    <a:lumMod val="50000"/>
                  </a:schemeClr>
                </a:solidFill>
              </a:rPr>
              <a:t>Zusätzliche Tabellen &amp; Abbildungen</a:t>
            </a:r>
          </a:p>
        </p:txBody>
      </p:sp>
    </p:spTree>
    <p:extLst>
      <p:ext uri="{BB962C8B-B14F-4D97-AF65-F5344CB8AC3E}">
        <p14:creationId xmlns:p14="http://schemas.microsoft.com/office/powerpoint/2010/main" val="2504301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154</Words>
  <Application>Microsoft Office PowerPoint</Application>
  <PresentationFormat>Benutzerdefiniert</PresentationFormat>
  <Paragraphs>27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Symbol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Ersel, Richard</dc:creator>
  <cp:lastModifiedBy>Berit Kramer</cp:lastModifiedBy>
  <cp:revision>9</cp:revision>
  <dcterms:created xsi:type="dcterms:W3CDTF">2022-02-10T17:37:26Z</dcterms:created>
  <dcterms:modified xsi:type="dcterms:W3CDTF">2023-02-09T14:24:29Z</dcterms:modified>
</cp:coreProperties>
</file>